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44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Bar chart for models 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Accuracy_Train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Logic Regression</c:v>
                </c:pt>
                <c:pt idx="1">
                  <c:v>Support Vector Machine</c:v>
                </c:pt>
                <c:pt idx="2">
                  <c:v>Decision Tree</c:v>
                </c:pt>
                <c:pt idx="3">
                  <c:v>KNN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0.84640000000000004</c:v>
                </c:pt>
                <c:pt idx="1">
                  <c:v>0.85150000000000003</c:v>
                </c:pt>
                <c:pt idx="2">
                  <c:v>0.875</c:v>
                </c:pt>
                <c:pt idx="3">
                  <c:v>0.84819999999999995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A5-4F54-9D21-42173D4CDB8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Accuracy_Test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Logic Regression</c:v>
                </c:pt>
                <c:pt idx="1">
                  <c:v>Support Vector Machine</c:v>
                </c:pt>
                <c:pt idx="2">
                  <c:v>Decision Tree</c:v>
                </c:pt>
                <c:pt idx="3">
                  <c:v>KNN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0.83330000000000004</c:v>
                </c:pt>
                <c:pt idx="1">
                  <c:v>0.83330000000000004</c:v>
                </c:pt>
                <c:pt idx="2">
                  <c:v>0.83330000000000004</c:v>
                </c:pt>
                <c:pt idx="3">
                  <c:v>0.83330000000000004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A5-4F54-9D21-42173D4CDB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8701184"/>
        <c:axId val="699065232"/>
      </c:barChart>
      <c:catAx>
        <c:axId val="9287011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9065232"/>
        <c:crosses val="autoZero"/>
        <c:auto val="1"/>
        <c:lblAlgn val="ctr"/>
        <c:lblOffset val="100"/>
        <c:noMultiLvlLbl val="0"/>
      </c:catAx>
      <c:valAx>
        <c:axId val="699065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8701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24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Eileen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Data Scientist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2025-01-15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1750695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Workflow as below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statistical information from data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value_counts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Classify outcomes into numeric value with 1 representing good outcome while 0 as bad outcome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https://github.com/EileenWashU/capstopne_y/blob/main/labs-jupyter-spacex-Data%20wrangling%20(1).ipynb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25CB30-15D9-7372-B020-EF64E6641DEE}"/>
              </a:ext>
            </a:extLst>
          </p:cNvPr>
          <p:cNvSpPr/>
          <p:nvPr/>
        </p:nvSpPr>
        <p:spPr>
          <a:xfrm>
            <a:off x="706157" y="4531360"/>
            <a:ext cx="1097280" cy="711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IsNull</a:t>
            </a:r>
            <a:r>
              <a:rPr lang="en-US" dirty="0"/>
              <a:t>()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490C4D-85F7-F570-0004-9CF51220F407}"/>
              </a:ext>
            </a:extLst>
          </p:cNvPr>
          <p:cNvSpPr/>
          <p:nvPr/>
        </p:nvSpPr>
        <p:spPr>
          <a:xfrm>
            <a:off x="2433357" y="4531360"/>
            <a:ext cx="1097280" cy="711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with Mean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59A64-3927-6862-DE20-BCD2C08FF41D}"/>
              </a:ext>
            </a:extLst>
          </p:cNvPr>
          <p:cNvSpPr/>
          <p:nvPr/>
        </p:nvSpPr>
        <p:spPr>
          <a:xfrm>
            <a:off x="4160557" y="4536786"/>
            <a:ext cx="1097280" cy="711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with Mean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93D368-6044-F944-EED1-40C2831CE148}"/>
              </a:ext>
            </a:extLst>
          </p:cNvPr>
          <p:cNvSpPr/>
          <p:nvPr/>
        </p:nvSpPr>
        <p:spPr>
          <a:xfrm>
            <a:off x="5836884" y="4536786"/>
            <a:ext cx="2606075" cy="711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 Values for columns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A8460A-B49D-77F9-2B37-CE93BA6FA343}"/>
              </a:ext>
            </a:extLst>
          </p:cNvPr>
          <p:cNvSpPr/>
          <p:nvPr/>
        </p:nvSpPr>
        <p:spPr>
          <a:xfrm>
            <a:off x="8879768" y="4536786"/>
            <a:ext cx="2606075" cy="711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column for outcomes with 0 and 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EC3605-16F2-4866-0FB6-5966F4BCC420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1803437" y="4886960"/>
            <a:ext cx="629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24DBA3-2982-283D-7A3D-BE05EB55461C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3530637" y="4886960"/>
            <a:ext cx="629920" cy="5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9F6090-75E2-B515-0769-29190E6B87C9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257837" y="4892386"/>
            <a:ext cx="57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C228FA-8A11-3EBA-ACF8-7C9015C7C600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8442959" y="4892386"/>
            <a:ext cx="436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relationship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relationship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relationship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Orbit for relationship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Orbit for relationship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SuccessRate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per each Orbit for best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for yearly success rate from 2010 to 2020 to observe maturity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https://github.com/EileenWashU/capstopne_y/blob/main/edadataviz%20(1).ipynb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8F6570-6DDA-0AE5-265B-3ECBE00A7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ystem-ui"/>
              </a:rPr>
              <a:t>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var(--jp-code-font-family)"/>
              </a:rPr>
              <a:t>FlightNumber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ystem-ui"/>
              </a:rPr>
              <a:t> vs.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var(--jp-code-font-family)"/>
              </a:rPr>
              <a:t>PayloadMass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AEEFEB9-3F13-8016-26DE-8AB356215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ystem-ui"/>
              </a:rPr>
              <a:t>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var(--jp-code-font-family)"/>
              </a:rPr>
              <a:t>FlightNumber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ystem-ui"/>
              </a:rPr>
              <a:t> vs.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var(--jp-code-font-family)"/>
              </a:rPr>
              <a:t>PayloadMass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000" dirty="0"/>
              <a:t>Start a database</a:t>
            </a:r>
          </a:p>
          <a:p>
            <a:r>
              <a:rPr lang="en-US" sz="2000" dirty="0"/>
              <a:t>Distinct Launch Site</a:t>
            </a:r>
          </a:p>
          <a:p>
            <a:r>
              <a:rPr lang="en-US" sz="2000" dirty="0"/>
              <a:t>First 5 records with Launch Sites starting with ‘CCA’</a:t>
            </a:r>
          </a:p>
          <a:p>
            <a:r>
              <a:rPr lang="en-US" sz="2000" dirty="0"/>
              <a:t>Calculate total </a:t>
            </a:r>
            <a:r>
              <a:rPr lang="en-US" sz="2000" dirty="0" err="1"/>
              <a:t>playloads</a:t>
            </a:r>
            <a:r>
              <a:rPr lang="en-US" sz="2000" dirty="0"/>
              <a:t> for NASA, average </a:t>
            </a:r>
            <a:r>
              <a:rPr lang="en-US" sz="2000" dirty="0" err="1"/>
              <a:t>playloads</a:t>
            </a:r>
            <a:r>
              <a:rPr lang="en-US" sz="2000" dirty="0"/>
              <a:t> for F9 v1.1 version booster, total number of success and failure outcome</a:t>
            </a:r>
          </a:p>
          <a:p>
            <a:r>
              <a:rPr lang="en-US" sz="2000" dirty="0"/>
              <a:t>Date of first successful Ground Pad landing</a:t>
            </a:r>
          </a:p>
          <a:p>
            <a:r>
              <a:rPr lang="en-US" sz="2000" dirty="0"/>
              <a:t>All boosters had successful drone ship with payloads from 4000 to 6000</a:t>
            </a:r>
          </a:p>
          <a:p>
            <a:r>
              <a:rPr lang="en-US" sz="2000" dirty="0"/>
              <a:t>All booster versions with max payloads</a:t>
            </a:r>
          </a:p>
          <a:p>
            <a:r>
              <a:rPr lang="en-US" sz="2000" dirty="0"/>
              <a:t>Months in 2015 had failed drone ship</a:t>
            </a:r>
          </a:p>
          <a:p>
            <a:r>
              <a:rPr lang="en-US" sz="2000" dirty="0"/>
              <a:t>Rank of landing outcomes counts</a:t>
            </a:r>
          </a:p>
          <a:p>
            <a:r>
              <a:rPr lang="en-US" sz="2000" dirty="0"/>
              <a:t>https://github.com/EileenWashU/capstopne_y/blob/main/jupyter-labs-eda-sql-coursera_sqllite%20(1).ipynb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 has objects like Markers,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Marker_cluster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Circle, Mouse-position, Lines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to flag points of launch sites / coastline / city / railway,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Marker_cluster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display all outcomes for each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 for range of launch points and highlight it,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Mouse-position to display latitude and longitude of the points mouse hovered,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for distance from launch sites to selected points,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to display the distance from launch sites to points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https://github.com/EileenWashU/capstopne_y/blob/main/lab_jupyter_launch_site_location%20(1).ipynb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Chart, Scatter Plot,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Drop_down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selection,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Range_Slider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to visualize success counts out of all launches,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to display the relationship between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Playloads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outcome,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Drop_down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selection to display results of all launch sites or each site,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Range_Slider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select different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playload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https://github.com/EileenWashU/capstopne_y/blob/main/spacex_dash_app.py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1309545"/>
            <a:ext cx="9745589" cy="24110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Emission outcomes as Y, other variables as X, split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into training and testing, set parameters for each model, fit model and find the best parameters based on metrics, then predict. Use accuracy to find the best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https://github.com/EileenWashU/capstopne_y/blob/main/8.%20SpaceX_Machine%20Learning%20Prediction_Part_5.ipynb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5A8347-B7CB-E9B8-D227-0B1751209C4A}"/>
              </a:ext>
            </a:extLst>
          </p:cNvPr>
          <p:cNvSpPr/>
          <p:nvPr/>
        </p:nvSpPr>
        <p:spPr>
          <a:xfrm>
            <a:off x="508000" y="4531360"/>
            <a:ext cx="1270000" cy="54904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X, 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7F8E82-806C-AEF1-7409-054DCFF5EE54}"/>
              </a:ext>
            </a:extLst>
          </p:cNvPr>
          <p:cNvSpPr/>
          <p:nvPr/>
        </p:nvSpPr>
        <p:spPr>
          <a:xfrm>
            <a:off x="2164080" y="4531360"/>
            <a:ext cx="883920" cy="54904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D45B4B-F8F4-51BA-C4CD-F4C2FB7CEF4F}"/>
              </a:ext>
            </a:extLst>
          </p:cNvPr>
          <p:cNvSpPr/>
          <p:nvPr/>
        </p:nvSpPr>
        <p:spPr>
          <a:xfrm>
            <a:off x="7879860" y="6025572"/>
            <a:ext cx="883920" cy="54904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C9B519-D9AA-35DB-DD37-02E5DAB37B63}"/>
              </a:ext>
            </a:extLst>
          </p:cNvPr>
          <p:cNvSpPr/>
          <p:nvPr/>
        </p:nvSpPr>
        <p:spPr>
          <a:xfrm>
            <a:off x="3355730" y="4531359"/>
            <a:ext cx="1270000" cy="54904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Parameters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DA21D1-C809-8BF1-FE63-6AE62AACEA32}"/>
              </a:ext>
            </a:extLst>
          </p:cNvPr>
          <p:cNvSpPr/>
          <p:nvPr/>
        </p:nvSpPr>
        <p:spPr>
          <a:xfrm>
            <a:off x="5011810" y="4236923"/>
            <a:ext cx="1717040" cy="113792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 </a:t>
            </a:r>
            <a:r>
              <a:rPr lang="en-US" dirty="0" err="1"/>
              <a:t>GridSearchCV</a:t>
            </a:r>
            <a:r>
              <a:rPr lang="en-US" dirty="0"/>
              <a:t> objects for each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548C27-B3C8-D926-0CB0-9465BC0C6581}"/>
              </a:ext>
            </a:extLst>
          </p:cNvPr>
          <p:cNvSpPr/>
          <p:nvPr/>
        </p:nvSpPr>
        <p:spPr>
          <a:xfrm>
            <a:off x="7216530" y="4531358"/>
            <a:ext cx="1270000" cy="54904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108839-10ED-CD99-40B2-BA2D9DBE0263}"/>
              </a:ext>
            </a:extLst>
          </p:cNvPr>
          <p:cNvSpPr/>
          <p:nvPr/>
        </p:nvSpPr>
        <p:spPr>
          <a:xfrm>
            <a:off x="8757920" y="4531357"/>
            <a:ext cx="1270000" cy="54904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Parameters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081150-F584-951F-96A2-898159238421}"/>
              </a:ext>
            </a:extLst>
          </p:cNvPr>
          <p:cNvSpPr/>
          <p:nvPr/>
        </p:nvSpPr>
        <p:spPr>
          <a:xfrm>
            <a:off x="4345550" y="6025573"/>
            <a:ext cx="2034930" cy="54904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A79A02-3023-6903-B9A1-AD15EC5A87AB}"/>
              </a:ext>
            </a:extLst>
          </p:cNvPr>
          <p:cNvSpPr/>
          <p:nvPr/>
        </p:nvSpPr>
        <p:spPr>
          <a:xfrm>
            <a:off x="10265605" y="5186795"/>
            <a:ext cx="1270000" cy="74257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Model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BF0555-62CC-8220-E4F2-9E93F20CA017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1778000" y="4805885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29DCAB-C6CE-6351-34C5-0FF1B2A8EA50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3048000" y="4805884"/>
            <a:ext cx="3077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CC89DA-C022-C087-2F53-1E26413123AD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4625730" y="4805883"/>
            <a:ext cx="3860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9F4E05-AFF4-83F8-B170-3CF65F47DB90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6728850" y="4805883"/>
            <a:ext cx="487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73F928-8040-76BA-EFE9-4B27327DBB8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8486530" y="4805882"/>
            <a:ext cx="2713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214542-0C59-6955-CE6F-5514AB688AF3}"/>
              </a:ext>
            </a:extLst>
          </p:cNvPr>
          <p:cNvCxnSpPr>
            <a:stCxn id="12" idx="3"/>
            <a:endCxn id="15" idx="0"/>
          </p:cNvCxnSpPr>
          <p:nvPr/>
        </p:nvCxnSpPr>
        <p:spPr>
          <a:xfrm>
            <a:off x="10027920" y="4805882"/>
            <a:ext cx="872685" cy="3809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CF9F891-1F1A-3F47-B3EF-EEA325E5652E}"/>
              </a:ext>
            </a:extLst>
          </p:cNvPr>
          <p:cNvCxnSpPr>
            <a:stCxn id="15" idx="4"/>
            <a:endCxn id="8" idx="3"/>
          </p:cNvCxnSpPr>
          <p:nvPr/>
        </p:nvCxnSpPr>
        <p:spPr>
          <a:xfrm rot="5400000">
            <a:off x="9646829" y="5046321"/>
            <a:ext cx="370728" cy="21368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DE1A28-4BED-3AA9-934C-555F2A294712}"/>
              </a:ext>
            </a:extLst>
          </p:cNvPr>
          <p:cNvCxnSpPr>
            <a:stCxn id="8" idx="1"/>
            <a:endCxn id="13" idx="3"/>
          </p:cNvCxnSpPr>
          <p:nvPr/>
        </p:nvCxnSpPr>
        <p:spPr>
          <a:xfrm flipH="1">
            <a:off x="6380480" y="6300097"/>
            <a:ext cx="14993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87B8662-266F-C284-A70F-2D33C93783E7}"/>
              </a:ext>
            </a:extLst>
          </p:cNvPr>
          <p:cNvSpPr/>
          <p:nvPr/>
        </p:nvSpPr>
        <p:spPr>
          <a:xfrm>
            <a:off x="1560930" y="6025571"/>
            <a:ext cx="2034930" cy="54904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models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0DC857-B16F-18A7-56F0-60AE6B298279}"/>
              </a:ext>
            </a:extLst>
          </p:cNvPr>
          <p:cNvCxnSpPr>
            <a:stCxn id="13" idx="1"/>
            <a:endCxn id="32" idx="3"/>
          </p:cNvCxnSpPr>
          <p:nvPr/>
        </p:nvCxnSpPr>
        <p:spPr>
          <a:xfrm flipH="1" flipV="1">
            <a:off x="3595860" y="6300096"/>
            <a:ext cx="74969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4177915" cy="41464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relationships between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ES-L1 / GEO / HEO / SSO / VLEO has 100% success rate while SO has no data, and GTO has the lowest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as right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 gets the best results with accuracy of 0.875 on Training data and 0.833 on Testing data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4BF510-DFFC-138B-5282-C9B97F88F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240" y="2246448"/>
            <a:ext cx="5466080" cy="265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9386467" cy="17424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flight Number 25 to 70, VAFB SLC 4E tends to fail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flight number 0 to 18, CCADS SLC 40 tends to success, while after 40 it tends to fail, And KSC LC 39A tends to fail when flight number is between 36 to over 80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27936-01B2-92F7-9EE6-5853419E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70" y="4202528"/>
            <a:ext cx="11421989" cy="222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9857349" cy="146592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Playload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2000 to 5500 kg and 9000 to 15500kg, KSC LC 39A tends to fail,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Playload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over 13000, CCAFS SLC 40 always fails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CAFB SLC 4E tends to fail from 1800 to 9500 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D70C2D-E989-8ACB-FBF9-C60A5CD45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662226"/>
            <a:ext cx="10515600" cy="20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493990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 &amp; GEO &amp; HEO &amp; SSO &amp; VLEO has 100%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has the lowest success rate around 50%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MEO &amp; PO share the same success rate around 65%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3B6BC-F109-E78B-81B2-868618CEF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26305"/>
            <a:ext cx="5163271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10588869" cy="13592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tends to success more when flight number is lower than 20 comparing with after 20 to 75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&amp; HEO &amp; MEO &amp; VLEO needs more than 40 flight numbers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CFBAD6-EB14-7B57-1BF2-415C5D479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92" y="3684272"/>
            <a:ext cx="10749280" cy="208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57400"/>
            <a:ext cx="10515599" cy="14681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has payload mass from 3000 kg to 7500kg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&amp; ISS &amp; PO tends to success when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Playload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Mass is around 1000kg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5246F-7FCE-5C55-E56D-0F69ED498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29" y="3702745"/>
            <a:ext cx="10586720" cy="203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is growing by year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2010 to 2013 are testing years where always fail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fluctuation from 2017 to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010F1-7E68-5D41-1692-A86A0BC6A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17" y="1787260"/>
            <a:ext cx="494416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13295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unique launch sites: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74077E-2631-F51F-CA70-F3FA1A770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622" y="2276599"/>
            <a:ext cx="4220164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22490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 as below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are all from Launch Site CCAFS LC-40, but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Playloads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different, 4 of them sent by Nasa where 1 of them is from SpaceX, all 5 missions are success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D65161-9DC3-752E-30CA-CE1A57664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02" y="3429000"/>
            <a:ext cx="11612596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699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4E5A42-7DA3-F077-11B7-76A5EAAFC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078" y="3753707"/>
            <a:ext cx="5544324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1004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86254-D3C7-3B06-F49D-47144AA77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041" y="3664006"/>
            <a:ext cx="6258798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9234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Min() to find the earliest date, use WHERE to find the ground pad successful landing outcome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7C06B-C9B6-8641-7B20-02FBD7050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12" y="4384481"/>
            <a:ext cx="556337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1601"/>
            <a:ext cx="9745589" cy="229966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B1022 / F9 FT B1026 / F9 FT B1021.2 / F9 FT B1031.2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nested WHERE to filter landing outcome and payload mass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DA31E-F2CE-296B-5E91-41D8E8879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991813"/>
            <a:ext cx="10831437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080823" y="1892492"/>
            <a:ext cx="9424617" cy="39393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Analysis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relationships between parameters and Decision Tree is the best ML model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3997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CASE WHEN to assign different value to outcomes for 2 columns, one is for success and another is for failure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A6786-A3CF-FCD1-5299-A521B6E92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13" y="3787136"/>
            <a:ext cx="11279174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393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subquery to find when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playload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equal to the max value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5795E-AC68-0BA3-0950-CD90552ED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480" y="2864973"/>
            <a:ext cx="8199119" cy="387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8014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WHERE to limit the date starts with ‘2015’ year and landing outcome is failure for drone ship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BDC75-9F04-6EED-BADE-5F543898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" y="3984198"/>
            <a:ext cx="11050542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59841"/>
            <a:ext cx="9745589" cy="207264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ORDER BY to sort, and RANK() to go over the count and give the ranking for all types of landing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6C63-FAE6-CDE0-4640-835027D78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27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098150" cy="21774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3 sites on the east coast where only 1 in the west cost.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of them are near to coastline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World Map of All 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78ED9A-AE55-78EA-11E2-33828D74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942" y="1703012"/>
            <a:ext cx="4726252" cy="23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91018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Green is Success while Red is Failure.</a:t>
            </a: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CCAFS LC-40 has 26 outcomes with most are failure</a:t>
            </a: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CCAFS SLC-40 has 7 outcomes with 3 success</a:t>
            </a: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KSC LC-39A has most outcomes as success out of 13 launches</a:t>
            </a: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VAFB SLC-4E has 4 out of 10 success launches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with Color-labeled Outcomes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9CD6F-8804-23BE-D3F7-92410132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548" y="4001294"/>
            <a:ext cx="2360498" cy="22691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4187DE-CD3A-28D9-310F-6C1501218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196" y="1422251"/>
            <a:ext cx="2521202" cy="232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203382"/>
            <a:ext cx="3547989" cy="38021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 is super close to Railway &amp; Coastline with similar distances.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But it’s far from highway and city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Launch Sites to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C7A35-C720-F24C-D3C0-575E2A4D2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763" y="1632853"/>
            <a:ext cx="6194478" cy="419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7913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 has the most successful launches which is 46.4% out of all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CCAFS SLC-40 has the least which is 12.5% of all successful launches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Pie Chart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68D62-11AC-9F57-7199-C3246D434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79" y="3872406"/>
            <a:ext cx="10721731" cy="207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2"/>
            <a:ext cx="10227463" cy="31377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 would like to compete with Space X which has Falcon 9 rocket launches and is the most successful company in the world. 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open-resource data which is published by SpaceX team, where we are able to make data-driven decision based on analysis</a:t>
            </a:r>
          </a:p>
          <a:p>
            <a:pPr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possibility of SpaceX reusing the first stage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relationship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 Parameters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Success of Launch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15170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KSC LC-39A has the highest success rate as 76.9%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A435E-75DF-B0C6-9F8C-272E3EDEA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845930"/>
            <a:ext cx="10444480" cy="19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960880"/>
            <a:ext cx="10414662" cy="13762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playloads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over 5500kg, booster FT always fail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playloads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less than 5500 kg, all boosters FT / B4 / B5 are successful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636C8-555A-6B09-E7E6-DC137C416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69" y="3520843"/>
            <a:ext cx="10942320" cy="250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269370" y="1650842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has the highest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434FD0B-7F4D-226C-0DE2-379BBA5C61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7194093"/>
              </p:ext>
            </p:extLst>
          </p:nvPr>
        </p:nvGraphicFramePr>
        <p:xfrm>
          <a:off x="3132211" y="2349590"/>
          <a:ext cx="5791200" cy="4056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346960"/>
            <a:ext cx="3923909" cy="34340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in total 18 testing records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12 are true positives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are true negatives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are false positives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are false negatives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C810D6-F17B-8C5D-E89B-589E0420C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799034"/>
            <a:ext cx="4610743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Sigmoid has the best performance from Support Vector Machine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is the most accurate as it considers all parameters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Logic Regression performs worst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Use API to get SpaceX’s past launch data and format it into </a:t>
            </a:r>
            <a:r>
              <a:rPr lang="en-US" sz="7600" dirty="0" err="1">
                <a:solidFill>
                  <a:schemeClr val="tx1"/>
                </a:solidFill>
                <a:latin typeface="Abadi"/>
              </a:rPr>
              <a:t>dataframe</a:t>
            </a:r>
            <a:endParaRPr lang="en-US" sz="76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Categorize all outcomes into ‘Success’ or ‘Failure’ and assign numeric value (1 or 0) to categories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Normalize data, split dataset into training and testing, use </a:t>
            </a:r>
            <a:r>
              <a:rPr lang="en-US" sz="7600" dirty="0" err="1">
                <a:solidFill>
                  <a:schemeClr val="tx1"/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tx1"/>
                </a:solidFill>
                <a:latin typeface="Abadi"/>
              </a:rPr>
              <a:t> to comparing the accuracy of predicting results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Abadi"/>
              </a:rPr>
              <a:t>Use API to get SpaceX’s past launch data by performing get request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/>
              </a:rPr>
              <a:t>F</a:t>
            </a:r>
            <a:r>
              <a:rPr lang="en-US" sz="2000" dirty="0">
                <a:solidFill>
                  <a:schemeClr val="tx1"/>
                </a:solidFill>
                <a:latin typeface="Abadi"/>
              </a:rPr>
              <a:t>ormat it from </a:t>
            </a:r>
            <a:r>
              <a:rPr lang="en-US" sz="2000" dirty="0" err="1">
                <a:solidFill>
                  <a:schemeClr val="tx1"/>
                </a:solidFill>
                <a:latin typeface="Abadi"/>
              </a:rPr>
              <a:t>json</a:t>
            </a:r>
            <a:r>
              <a:rPr lang="en-US" sz="2000" dirty="0">
                <a:solidFill>
                  <a:schemeClr val="tx1"/>
                </a:solidFill>
                <a:latin typeface="Abadi"/>
              </a:rPr>
              <a:t> into </a:t>
            </a:r>
            <a:r>
              <a:rPr lang="en-US" sz="2000" dirty="0" err="1">
                <a:solidFill>
                  <a:schemeClr val="tx1"/>
                </a:solidFill>
                <a:latin typeface="Abadi"/>
              </a:rPr>
              <a:t>cvs</a:t>
            </a:r>
            <a:r>
              <a:rPr lang="en-US" sz="2000" dirty="0">
                <a:solidFill>
                  <a:schemeClr val="tx1"/>
                </a:solidFill>
                <a:latin typeface="Abadi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badi"/>
              </a:rPr>
              <a:t>dataframe</a:t>
            </a:r>
            <a:r>
              <a:rPr lang="en-US" sz="2000" dirty="0">
                <a:solidFill>
                  <a:schemeClr val="tx1"/>
                </a:solidFill>
                <a:latin typeface="Abadi"/>
              </a:rPr>
              <a:t> </a:t>
            </a:r>
            <a:r>
              <a:rPr lang="en-US" sz="2000" dirty="0">
                <a:latin typeface="Abadi"/>
              </a:rPr>
              <a:t>with </a:t>
            </a:r>
            <a:r>
              <a:rPr lang="en-US" sz="2000" dirty="0" err="1">
                <a:latin typeface="Abadi"/>
              </a:rPr>
              <a:t>json_normalize</a:t>
            </a:r>
            <a:r>
              <a:rPr lang="en-US" sz="2000" dirty="0">
                <a:latin typeface="Abadi"/>
              </a:rPr>
              <a:t> OR from html into </a:t>
            </a:r>
            <a:r>
              <a:rPr lang="en-US" sz="2000" dirty="0" err="1">
                <a:latin typeface="Abadi"/>
              </a:rPr>
              <a:t>cvs</a:t>
            </a:r>
            <a:r>
              <a:rPr lang="en-US" sz="2000" dirty="0">
                <a:latin typeface="Abadi"/>
              </a:rPr>
              <a:t> </a:t>
            </a:r>
            <a:r>
              <a:rPr lang="en-US" sz="2000" dirty="0" err="1">
                <a:latin typeface="Abadi"/>
              </a:rPr>
              <a:t>dataframe</a:t>
            </a:r>
            <a:r>
              <a:rPr lang="en-US" sz="2000" dirty="0">
                <a:latin typeface="Abadi"/>
              </a:rPr>
              <a:t> with </a:t>
            </a:r>
            <a:r>
              <a:rPr lang="en-US" sz="2000" dirty="0" err="1">
                <a:latin typeface="Abadi"/>
              </a:rPr>
              <a:t>beautifulsoup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6"/>
            <a:ext cx="10637233" cy="8630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Workflow of REST API</a:t>
            </a:r>
          </a:p>
          <a:p>
            <a:r>
              <a:rPr lang="en-US" sz="1300" dirty="0"/>
              <a:t>https://github.com/EileenWashU/capstopne_y/blob/main/jupyter-labs-spacex-data-collection-api%20(1).ipynb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66E30D-C24B-BD86-21D2-22374976C944}"/>
              </a:ext>
            </a:extLst>
          </p:cNvPr>
          <p:cNvSpPr/>
          <p:nvPr/>
        </p:nvSpPr>
        <p:spPr>
          <a:xfrm>
            <a:off x="1455358" y="3582164"/>
            <a:ext cx="863600" cy="54904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URL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EEE956-4BDB-DEF3-F6DF-0BE761BD6431}"/>
              </a:ext>
            </a:extLst>
          </p:cNvPr>
          <p:cNvSpPr/>
          <p:nvPr/>
        </p:nvSpPr>
        <p:spPr>
          <a:xfrm>
            <a:off x="2813685" y="3623416"/>
            <a:ext cx="2032000" cy="42712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requests.get</a:t>
            </a:r>
            <a:r>
              <a:rPr lang="en-US" dirty="0"/>
              <a:t>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7FA4B0-6388-41C0-076F-265BF7D6A51A}"/>
              </a:ext>
            </a:extLst>
          </p:cNvPr>
          <p:cNvSpPr/>
          <p:nvPr/>
        </p:nvSpPr>
        <p:spPr>
          <a:xfrm>
            <a:off x="5333557" y="3593037"/>
            <a:ext cx="1179635" cy="48788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Response_json</a:t>
            </a:r>
            <a:r>
              <a:rPr lang="en-US" dirty="0"/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6B61C0-FF2D-A674-2383-CBE1D5ECA832}"/>
              </a:ext>
            </a:extLst>
          </p:cNvPr>
          <p:cNvSpPr/>
          <p:nvPr/>
        </p:nvSpPr>
        <p:spPr>
          <a:xfrm>
            <a:off x="7059236" y="3633270"/>
            <a:ext cx="2202212" cy="42712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pd.json_normalize</a:t>
            </a:r>
            <a:r>
              <a:rPr lang="en-US" dirty="0"/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0789A-88A7-360E-F589-F25EF8CB1EC3}"/>
              </a:ext>
            </a:extLst>
          </p:cNvPr>
          <p:cNvSpPr/>
          <p:nvPr/>
        </p:nvSpPr>
        <p:spPr>
          <a:xfrm>
            <a:off x="7436488" y="5131398"/>
            <a:ext cx="1447709" cy="48788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Raw_ 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B9A18B-3B88-9529-4DF9-A43F9874FC65}"/>
              </a:ext>
            </a:extLst>
          </p:cNvPr>
          <p:cNvSpPr/>
          <p:nvPr/>
        </p:nvSpPr>
        <p:spPr>
          <a:xfrm>
            <a:off x="4510422" y="5076185"/>
            <a:ext cx="2202212" cy="59876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Missing value replace with Mean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0D65EB-4A79-CFDE-9F69-4F331BEE625F}"/>
              </a:ext>
            </a:extLst>
          </p:cNvPr>
          <p:cNvSpPr/>
          <p:nvPr/>
        </p:nvSpPr>
        <p:spPr>
          <a:xfrm>
            <a:off x="2650050" y="5131623"/>
            <a:ext cx="1179635" cy="48788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Final_ 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CE4B32-F31C-9692-97C6-0C3B4454F42B}"/>
              </a:ext>
            </a:extLst>
          </p:cNvPr>
          <p:cNvCxnSpPr>
            <a:stCxn id="2" idx="3"/>
            <a:endCxn id="7" idx="1"/>
          </p:cNvCxnSpPr>
          <p:nvPr/>
        </p:nvCxnSpPr>
        <p:spPr>
          <a:xfrm flipV="1">
            <a:off x="2318958" y="3836981"/>
            <a:ext cx="494727" cy="1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4CDE2E-E4D1-BB6B-D93C-AD3C58D08435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4845685" y="3836980"/>
            <a:ext cx="487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77E848-B052-6CBB-486D-B0915F4031A5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513192" y="3836980"/>
            <a:ext cx="546044" cy="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D65C88-E56B-AD07-9418-8880AEC37F2C}"/>
              </a:ext>
            </a:extLst>
          </p:cNvPr>
          <p:cNvCxnSpPr>
            <a:stCxn id="13" idx="1"/>
            <a:endCxn id="14" idx="3"/>
          </p:cNvCxnSpPr>
          <p:nvPr/>
        </p:nvCxnSpPr>
        <p:spPr>
          <a:xfrm flipH="1">
            <a:off x="3829685" y="5375566"/>
            <a:ext cx="680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7062388-4BCA-4985-D527-EFF5D6A77619}"/>
              </a:ext>
            </a:extLst>
          </p:cNvPr>
          <p:cNvCxnSpPr>
            <a:stCxn id="9" idx="3"/>
            <a:endCxn id="10" idx="3"/>
          </p:cNvCxnSpPr>
          <p:nvPr/>
        </p:nvCxnSpPr>
        <p:spPr>
          <a:xfrm flipH="1">
            <a:off x="8884197" y="3846835"/>
            <a:ext cx="377251" cy="1528506"/>
          </a:xfrm>
          <a:prstGeom prst="bentConnector3">
            <a:avLst>
              <a:gd name="adj1" fmla="val -605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6A9154-8138-BC7D-A034-D3525ABB6C46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>
            <a:off x="6712634" y="5375341"/>
            <a:ext cx="72385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9"/>
            <a:ext cx="9755749" cy="12818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Workflow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webscraping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https://github.com/EileenWashU/capstopne_y/blob/main/jupyter-labs-webscraping%20(1).ipynb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A22779-1522-1EEC-B04B-8D324F38D21C}"/>
              </a:ext>
            </a:extLst>
          </p:cNvPr>
          <p:cNvSpPr/>
          <p:nvPr/>
        </p:nvSpPr>
        <p:spPr>
          <a:xfrm>
            <a:off x="1455358" y="3582164"/>
            <a:ext cx="863600" cy="54904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URL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1B1A65-7B93-F47A-8B65-979F773CC3F3}"/>
              </a:ext>
            </a:extLst>
          </p:cNvPr>
          <p:cNvSpPr/>
          <p:nvPr/>
        </p:nvSpPr>
        <p:spPr>
          <a:xfrm>
            <a:off x="2813685" y="3623416"/>
            <a:ext cx="2032000" cy="42712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requests.get</a:t>
            </a:r>
            <a:r>
              <a:rPr lang="en-US" dirty="0"/>
              <a:t>()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4FC3A8A-B591-EA49-789A-9BD4481D4F4A}"/>
              </a:ext>
            </a:extLst>
          </p:cNvPr>
          <p:cNvSpPr/>
          <p:nvPr/>
        </p:nvSpPr>
        <p:spPr>
          <a:xfrm>
            <a:off x="7059236" y="3602727"/>
            <a:ext cx="2202212" cy="42712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BeautifulSoup</a:t>
            </a:r>
            <a:r>
              <a:rPr lang="en-US" dirty="0"/>
              <a:t> object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D7BF44-3F91-D8B5-BAEF-841F203502DE}"/>
              </a:ext>
            </a:extLst>
          </p:cNvPr>
          <p:cNvSpPr/>
          <p:nvPr/>
        </p:nvSpPr>
        <p:spPr>
          <a:xfrm>
            <a:off x="5333557" y="3582164"/>
            <a:ext cx="1179635" cy="48788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Response_html</a:t>
            </a:r>
            <a:r>
              <a:rPr lang="en-US" dirty="0"/>
              <a:t>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04AC4A-5C60-06DD-A98D-558014F8B3F8}"/>
              </a:ext>
            </a:extLst>
          </p:cNvPr>
          <p:cNvSpPr/>
          <p:nvPr/>
        </p:nvSpPr>
        <p:spPr>
          <a:xfrm>
            <a:off x="5958130" y="4794488"/>
            <a:ext cx="2202212" cy="109865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values from html table to </a:t>
            </a:r>
            <a:r>
              <a:rPr lang="en-US" dirty="0" err="1"/>
              <a:t>disctionary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4B8417-82C9-16F4-7E7F-86DDC1A9BEB5}"/>
              </a:ext>
            </a:extLst>
          </p:cNvPr>
          <p:cNvSpPr/>
          <p:nvPr/>
        </p:nvSpPr>
        <p:spPr>
          <a:xfrm>
            <a:off x="2650050" y="5131623"/>
            <a:ext cx="1179635" cy="48788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Final_ 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2ADD25-988E-1882-5D5C-389F69DE1136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318958" y="3836981"/>
            <a:ext cx="494727" cy="1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5933C3-DDCC-186E-A273-D7BA6898E3F0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4845685" y="3826107"/>
            <a:ext cx="487872" cy="10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B123D1-0800-4DBC-ABAF-30BCF68E5FB6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6513192" y="3816292"/>
            <a:ext cx="546044" cy="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CE6134-DF3E-9351-C61D-91267D1D8DED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>
            <a:off x="3829685" y="5343816"/>
            <a:ext cx="2128445" cy="31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36">
            <a:extLst>
              <a:ext uri="{FF2B5EF4-FFF2-40B4-BE49-F238E27FC236}">
                <a16:creationId xmlns:a16="http://schemas.microsoft.com/office/drawing/2014/main" id="{35C0E708-7017-0239-1C65-DDBE05A34948}"/>
              </a:ext>
            </a:extLst>
          </p:cNvPr>
          <p:cNvCxnSpPr>
            <a:cxnSpLocks/>
            <a:stCxn id="12" idx="3"/>
            <a:endCxn id="14" idx="3"/>
          </p:cNvCxnSpPr>
          <p:nvPr/>
        </p:nvCxnSpPr>
        <p:spPr>
          <a:xfrm flipH="1">
            <a:off x="8160342" y="3816292"/>
            <a:ext cx="1101106" cy="1527524"/>
          </a:xfrm>
          <a:prstGeom prst="bentConnector3">
            <a:avLst>
              <a:gd name="adj1" fmla="val -207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Words>1919</Words>
  <Application>Microsoft Office PowerPoint</Application>
  <PresentationFormat>Widescreen</PresentationFormat>
  <Paragraphs>264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system-ui</vt:lpstr>
      <vt:lpstr>var(--jp-code-font-family)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Qianyi Zhang</cp:lastModifiedBy>
  <cp:revision>232</cp:revision>
  <dcterms:created xsi:type="dcterms:W3CDTF">2021-04-29T18:58:34Z</dcterms:created>
  <dcterms:modified xsi:type="dcterms:W3CDTF">2025-01-26T07:10:16Z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